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95" r:id="rId4"/>
    <p:sldId id="296" r:id="rId5"/>
    <p:sldId id="277" r:id="rId6"/>
    <p:sldId id="272" r:id="rId7"/>
    <p:sldId id="273" r:id="rId8"/>
    <p:sldId id="257" r:id="rId9"/>
    <p:sldId id="258" r:id="rId10"/>
    <p:sldId id="260" r:id="rId11"/>
    <p:sldId id="261" r:id="rId12"/>
    <p:sldId id="265" r:id="rId13"/>
    <p:sldId id="292" r:id="rId14"/>
    <p:sldId id="290" r:id="rId15"/>
    <p:sldId id="282" r:id="rId16"/>
    <p:sldId id="267" r:id="rId17"/>
    <p:sldId id="268" r:id="rId18"/>
    <p:sldId id="293" r:id="rId19"/>
    <p:sldId id="281" r:id="rId20"/>
    <p:sldId id="297" r:id="rId21"/>
    <p:sldId id="298" r:id="rId22"/>
    <p:sldId id="299" r:id="rId23"/>
    <p:sldId id="300" r:id="rId24"/>
    <p:sldId id="301" r:id="rId25"/>
    <p:sldId id="280" r:id="rId26"/>
    <p:sldId id="284" r:id="rId27"/>
    <p:sldId id="270" r:id="rId28"/>
    <p:sldId id="279" r:id="rId2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B1C2"/>
    <a:srgbClr val="95A5A6"/>
    <a:srgbClr val="562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il Yok, Kılavuz Yok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Orta Stil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Açık Stil 1 - Vurgu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Açık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D127E-4C0E-42D3-911C-9897D04C5E6D}" type="datetimeFigureOut">
              <a:rPr lang="tr-TR" smtClean="0"/>
              <a:t>7.02.2019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7EA35-F8B5-4715-BA17-4D96E8B33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388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D127E-4C0E-42D3-911C-9897D04C5E6D}" type="datetimeFigureOut">
              <a:rPr lang="tr-TR" smtClean="0"/>
              <a:t>7.02.2019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7EA35-F8B5-4715-BA17-4D96E8B33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654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D127E-4C0E-42D3-911C-9897D04C5E6D}" type="datetimeFigureOut">
              <a:rPr lang="tr-TR" smtClean="0"/>
              <a:t>7.02.2019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7EA35-F8B5-4715-BA17-4D96E8B33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6594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D127E-4C0E-42D3-911C-9897D04C5E6D}" type="datetimeFigureOut">
              <a:rPr lang="tr-TR" smtClean="0"/>
              <a:t>7.02.2019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7EA35-F8B5-4715-BA17-4D96E8B33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60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D127E-4C0E-42D3-911C-9897D04C5E6D}" type="datetimeFigureOut">
              <a:rPr lang="tr-TR" smtClean="0"/>
              <a:t>7.02.2019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7EA35-F8B5-4715-BA17-4D96E8B33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5047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D127E-4C0E-42D3-911C-9897D04C5E6D}" type="datetimeFigureOut">
              <a:rPr lang="tr-TR" smtClean="0"/>
              <a:t>7.02.2019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7EA35-F8B5-4715-BA17-4D96E8B33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357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D127E-4C0E-42D3-911C-9897D04C5E6D}" type="datetimeFigureOut">
              <a:rPr lang="tr-TR" smtClean="0"/>
              <a:t>7.02.2019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7EA35-F8B5-4715-BA17-4D96E8B33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202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D127E-4C0E-42D3-911C-9897D04C5E6D}" type="datetimeFigureOut">
              <a:rPr lang="tr-TR" smtClean="0"/>
              <a:t>7.02.2019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7EA35-F8B5-4715-BA17-4D96E8B33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201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D127E-4C0E-42D3-911C-9897D04C5E6D}" type="datetimeFigureOut">
              <a:rPr lang="tr-TR" smtClean="0"/>
              <a:t>7.02.2019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7EA35-F8B5-4715-BA17-4D96E8B33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814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D127E-4C0E-42D3-911C-9897D04C5E6D}" type="datetimeFigureOut">
              <a:rPr lang="tr-TR" smtClean="0"/>
              <a:t>7.02.2019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7EA35-F8B5-4715-BA17-4D96E8B33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3519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D127E-4C0E-42D3-911C-9897D04C5E6D}" type="datetimeFigureOut">
              <a:rPr lang="tr-TR" smtClean="0"/>
              <a:t>7.02.2019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7EA35-F8B5-4715-BA17-4D96E8B33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5360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D127E-4C0E-42D3-911C-9897D04C5E6D}" type="datetimeFigureOut">
              <a:rPr lang="tr-TR" smtClean="0"/>
              <a:t>7.02.2019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7EA35-F8B5-4715-BA17-4D96E8B336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2870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urses/introduction-to-the-tidyverse" TargetMode="External"/><Relationship Id="rId2" Type="http://schemas.openxmlformats.org/officeDocument/2006/relationships/hyperlink" Target="https://www.datacamp.com/courses/free-introduction-to-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studio.com/resources/cheatsheets/" TargetMode="External"/><Relationship Id="rId5" Type="http://schemas.openxmlformats.org/officeDocument/2006/relationships/hyperlink" Target="https://r4ds.had.co.nz/" TargetMode="External"/><Relationship Id="rId4" Type="http://schemas.openxmlformats.org/officeDocument/2006/relationships/hyperlink" Target="https://www.udemy.com/r-programming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tr-TR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 R </a:t>
            </a:r>
            <a:r>
              <a:rPr lang="tr-TR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You</a:t>
            </a:r>
            <a:r>
              <a:rPr lang="tr-TR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Ready?</a:t>
            </a:r>
            <a:endParaRPr lang="tr-TR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977958"/>
            <a:ext cx="9144000" cy="1655762"/>
          </a:xfrm>
        </p:spPr>
        <p:txBody>
          <a:bodyPr>
            <a:normAutofit/>
          </a:bodyPr>
          <a:lstStyle/>
          <a:p>
            <a:r>
              <a:rPr lang="tr-TR" sz="28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INTRODUCTION TO R</a:t>
            </a:r>
            <a:endParaRPr lang="tr-TR" sz="28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3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What</a:t>
            </a:r>
            <a:r>
              <a:rPr lang="tr-TR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are</a:t>
            </a:r>
            <a:r>
              <a:rPr lang="tr-TR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R </a:t>
            </a:r>
            <a:r>
              <a:rPr lang="tr-TR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packages</a:t>
            </a:r>
            <a:r>
              <a:rPr lang="tr-TR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  <a:endParaRPr lang="tr-TR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074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71" y="1843088"/>
            <a:ext cx="3841909" cy="384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google pla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504" y="1927304"/>
            <a:ext cx="4746131" cy="183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appstor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338" y="4000658"/>
            <a:ext cx="4188461" cy="123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1838134" y="5837397"/>
            <a:ext cx="1717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R: A 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new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phone</a:t>
            </a:r>
            <a:endParaRPr lang="tr-T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6860165" y="5837397"/>
            <a:ext cx="371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 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Packages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Apps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you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can 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download</a:t>
            </a:r>
            <a:endParaRPr lang="tr-T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94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098" name="Picture 2" descr="Rpackag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320" y="1629777"/>
            <a:ext cx="576336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2411121" y="6133515"/>
            <a:ext cx="73697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Currently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CRAN 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package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repository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features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13529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available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packages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https://cran.r-project.org/web/packages/</a:t>
            </a:r>
            <a:endParaRPr lang="tr-T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09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</a:t>
            </a:r>
            <a:r>
              <a:rPr lang="tr-TR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Science</a:t>
            </a:r>
            <a:r>
              <a:rPr lang="tr-TR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Workflow</a:t>
            </a:r>
            <a:endParaRPr lang="tr-TR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50" name="Picture 2" descr="&quot;The data science workflow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35" y="1825625"/>
            <a:ext cx="97536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34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İçerik Yer Tutucusu 4"/>
          <p:cNvSpPr>
            <a:spLocks noGrp="1"/>
          </p:cNvSpPr>
          <p:nvPr>
            <p:ph idx="1"/>
          </p:nvPr>
        </p:nvSpPr>
        <p:spPr>
          <a:solidFill>
            <a:srgbClr val="A5B1C2"/>
          </a:solidFill>
        </p:spPr>
        <p:txBody>
          <a:bodyPr/>
          <a:lstStyle/>
          <a:p>
            <a:endParaRPr lang="tr-TR" dirty="0"/>
          </a:p>
        </p:txBody>
      </p:sp>
      <p:pic>
        <p:nvPicPr>
          <p:cNvPr id="7170" name="Picture 2" descr="Image result for tidyver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336" y="1232217"/>
            <a:ext cx="8836630" cy="468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87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To take the mean within groups of a variable in a data frame</a:t>
            </a:r>
            <a:endParaRPr lang="tr-TR" dirty="0"/>
          </a:p>
        </p:txBody>
      </p:sp>
      <p:sp>
        <p:nvSpPr>
          <p:cNvPr id="3" name="Metin kutusu 2"/>
          <p:cNvSpPr txBox="1"/>
          <p:nvPr/>
        </p:nvSpPr>
        <p:spPr>
          <a:xfrm>
            <a:off x="1074228" y="4074160"/>
            <a:ext cx="443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</a:t>
            </a:r>
            <a:r>
              <a:rPr lang="en-GB" dirty="0" smtClean="0"/>
              <a:t>elf-explanatory</a:t>
            </a: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Easier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understand</a:t>
            </a:r>
            <a:endParaRPr lang="en-GB" dirty="0"/>
          </a:p>
        </p:txBody>
      </p:sp>
      <p:sp>
        <p:nvSpPr>
          <p:cNvPr id="4" name="Dikdörtgen 3"/>
          <p:cNvSpPr/>
          <p:nvPr/>
        </p:nvSpPr>
        <p:spPr>
          <a:xfrm>
            <a:off x="6270669" y="4074160"/>
            <a:ext cx="58289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are the square </a:t>
            </a:r>
            <a:r>
              <a:rPr lang="en-GB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brackets</a:t>
            </a:r>
            <a:r>
              <a:rPr lang="tr-T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smtClean="0"/>
              <a:t>[</a:t>
            </a:r>
            <a:r>
              <a:rPr lang="tr-TR" dirty="0" smtClean="0"/>
              <a:t> ]</a:t>
            </a:r>
            <a:r>
              <a:rPr lang="en-GB" dirty="0" smtClean="0"/>
              <a:t> for</a:t>
            </a:r>
            <a:r>
              <a:rPr lang="tr-T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</a:t>
            </a:r>
            <a:r>
              <a:rPr lang="en-GB" dirty="0">
                <a:solidFill>
                  <a:srgbClr val="002060"/>
                </a:solidFill>
              </a:rPr>
              <a:t>list()? 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 is the </a:t>
            </a:r>
            <a:r>
              <a:rPr lang="en-GB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mean()</a:t>
            </a:r>
            <a:r>
              <a:rPr lang="en-GB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 just sitting there all by itself? </a:t>
            </a:r>
            <a:endParaRPr lang="tr-TR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Is </a:t>
            </a:r>
            <a:r>
              <a:rPr lang="en-GB" dirty="0">
                <a:solidFill>
                  <a:srgbClr val="002060"/>
                </a:solidFill>
              </a:rPr>
              <a:t>na.rm = TRUE </a:t>
            </a:r>
            <a:r>
              <a:rPr lang="en-GB" dirty="0"/>
              <a:t>an argument to </a:t>
            </a:r>
            <a:r>
              <a:rPr lang="en-GB" dirty="0">
                <a:solidFill>
                  <a:srgbClr val="002060"/>
                </a:solidFill>
              </a:rPr>
              <a:t>aggregate()</a:t>
            </a:r>
            <a:r>
              <a:rPr lang="en-GB" dirty="0"/>
              <a:t>? </a:t>
            </a:r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1019"/>
            <a:ext cx="4667250" cy="2152650"/>
          </a:xfrm>
          <a:prstGeom prst="rect">
            <a:avLst/>
          </a:prstGeom>
        </p:spPr>
      </p:pic>
      <p:pic>
        <p:nvPicPr>
          <p:cNvPr id="19" name="İçerik Yer Tutucusu 1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63" y="1801019"/>
            <a:ext cx="4429125" cy="2152650"/>
          </a:xfrm>
        </p:spPr>
      </p:pic>
    </p:spTree>
    <p:extLst>
      <p:ext uri="{BB962C8B-B14F-4D97-AF65-F5344CB8AC3E}">
        <p14:creationId xmlns:p14="http://schemas.microsoft.com/office/powerpoint/2010/main" val="286001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Pareto</a:t>
            </a:r>
            <a:r>
              <a:rPr lang="tr-TR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Principle</a:t>
            </a:r>
            <a:endParaRPr lang="en-GB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4" y="1774825"/>
            <a:ext cx="7740112" cy="4351338"/>
          </a:xfrm>
        </p:spPr>
      </p:pic>
    </p:spTree>
    <p:extLst>
      <p:ext uri="{BB962C8B-B14F-4D97-AF65-F5344CB8AC3E}">
        <p14:creationId xmlns:p14="http://schemas.microsoft.com/office/powerpoint/2010/main" val="169048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Tidyverse</a:t>
            </a:r>
            <a:endParaRPr lang="tr-TR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194" name="Picture 2" descr="Image result for tidyvers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1" y="2128720"/>
            <a:ext cx="9311640" cy="267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1061720" y="5236756"/>
            <a:ext cx="1029208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ollection of R </a:t>
            </a:r>
            <a:r>
              <a:rPr lang="tr-TR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packages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designed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work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together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r>
              <a:rPr lang="tr-TR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All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packages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share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an </a:t>
            </a:r>
            <a:r>
              <a:rPr lang="tr-TR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underlying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design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philosophy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tr-TR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grammar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tr-TR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and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data </a:t>
            </a:r>
            <a:r>
              <a:rPr lang="tr-TR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structures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 </a:t>
            </a:r>
            <a:r>
              <a:rPr lang="tr-TR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easier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way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  <a:endParaRPr lang="tr-TR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26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İçerik Yer Tutucusu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dplyr</a:t>
            </a:r>
            <a:r>
              <a:rPr lang="en-U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Grammar of data manipulation</a:t>
            </a:r>
          </a:p>
          <a:p>
            <a:r>
              <a:rPr lang="en-U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ggplot2: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System for declaratively creating graphics, based on The Grammar of Graphics</a:t>
            </a:r>
          </a:p>
          <a:p>
            <a:r>
              <a:rPr lang="en-US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tibble</a:t>
            </a:r>
            <a:r>
              <a:rPr lang="en-U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Modern reimagining of the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data.frame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keeping what time has proven to be effective, and throwing out what is not</a:t>
            </a:r>
          </a:p>
          <a:p>
            <a:r>
              <a:rPr lang="en-US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readr</a:t>
            </a:r>
            <a:r>
              <a:rPr lang="en-U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Fast and friendly way to read rectangular data (like csv,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tsv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and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fwf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r>
              <a:rPr lang="en-US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tidyr</a:t>
            </a:r>
            <a:r>
              <a:rPr lang="en-U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Tools to help you create tidy data where each variable is in a column, each observation is a row, and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rach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value is a cell</a:t>
            </a:r>
          </a:p>
          <a:p>
            <a:r>
              <a:rPr lang="en-US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purrr</a:t>
            </a:r>
            <a:r>
              <a:rPr lang="en-U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Functional programming toolkit</a:t>
            </a: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Learn more at </a:t>
            </a:r>
            <a:r>
              <a:rPr lang="en-US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tidyverse.org/</a:t>
            </a:r>
            <a:endParaRPr lang="tr-TR" i="1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tr-T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81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Basic Data </a:t>
            </a:r>
            <a:r>
              <a:rPr lang="tr-TR" dirty="0" err="1" smtClean="0"/>
              <a:t>Types</a:t>
            </a:r>
            <a:r>
              <a:rPr lang="tr-TR" dirty="0" smtClean="0"/>
              <a:t> in R</a:t>
            </a:r>
            <a:endParaRPr lang="en-GB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r-TR" dirty="0"/>
          </a:p>
        </p:txBody>
      </p:sp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796837"/>
              </p:ext>
            </p:extLst>
          </p:nvPr>
        </p:nvGraphicFramePr>
        <p:xfrm>
          <a:off x="2032000" y="2316480"/>
          <a:ext cx="8128000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626936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4862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smtClean="0"/>
                        <a:t>Data </a:t>
                      </a:r>
                      <a:r>
                        <a:rPr lang="tr-TR" dirty="0" err="1" smtClean="0"/>
                        <a:t>Type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 smtClean="0"/>
                        <a:t>Stores</a:t>
                      </a:r>
                      <a:endParaRPr lang="tr-T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5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character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strings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42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numeric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integers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or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double</a:t>
                      </a:r>
                      <a:r>
                        <a:rPr lang="tr-TR" baseline="0" dirty="0" smtClean="0"/>
                        <a:t>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36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integer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integers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67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complex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Complex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numbers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0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logical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TRUE </a:t>
                      </a:r>
                      <a:r>
                        <a:rPr lang="tr-TR" dirty="0" err="1" smtClean="0"/>
                        <a:t>or</a:t>
                      </a:r>
                      <a:r>
                        <a:rPr lang="tr-TR" dirty="0" smtClean="0"/>
                        <a:t> FALSE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744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93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Data </a:t>
            </a:r>
            <a:r>
              <a:rPr lang="tr-TR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Structures</a:t>
            </a:r>
            <a:r>
              <a:rPr lang="tr-TR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in R</a:t>
            </a:r>
            <a:endParaRPr lang="tr-TR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Image result for data structures in 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72" y="1825625"/>
            <a:ext cx="906965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77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344" y="1748069"/>
            <a:ext cx="5261313" cy="3361862"/>
          </a:xfrm>
        </p:spPr>
      </p:pic>
    </p:spTree>
    <p:extLst>
      <p:ext uri="{BB962C8B-B14F-4D97-AF65-F5344CB8AC3E}">
        <p14:creationId xmlns:p14="http://schemas.microsoft.com/office/powerpoint/2010/main" val="296570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Tidy</a:t>
            </a:r>
            <a:r>
              <a:rPr lang="tr-TR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Data</a:t>
            </a:r>
            <a:endParaRPr lang="en-GB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Image result for variables observations 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60" y="3703817"/>
            <a:ext cx="7980104" cy="249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690880" y="2097088"/>
            <a:ext cx="9001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Variables must be in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Observations must be in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Values must be in cells</a:t>
            </a:r>
          </a:p>
        </p:txBody>
      </p:sp>
    </p:spTree>
    <p:extLst>
      <p:ext uri="{BB962C8B-B14F-4D97-AF65-F5344CB8AC3E}">
        <p14:creationId xmlns:p14="http://schemas.microsoft.com/office/powerpoint/2010/main" val="2217678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What</a:t>
            </a:r>
            <a:r>
              <a:rPr lang="tr-TR" dirty="0" smtClean="0"/>
              <a:t> is </a:t>
            </a:r>
            <a:r>
              <a:rPr lang="tr-TR" dirty="0" err="1" smtClean="0"/>
              <a:t>dplyr</a:t>
            </a:r>
            <a:r>
              <a:rPr lang="tr-TR" dirty="0" smtClean="0"/>
              <a:t>?</a:t>
            </a:r>
            <a:endParaRPr lang="en-GB" dirty="0"/>
          </a:p>
        </p:txBody>
      </p:sp>
      <p:pic>
        <p:nvPicPr>
          <p:cNvPr id="1026" name="Picture 2" descr="Image result for dply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752" y="1825625"/>
            <a:ext cx="37544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936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Grammar of data </a:t>
            </a:r>
            <a:r>
              <a:rPr lang="en-GB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manipulation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+ </a:t>
            </a:r>
            <a:r>
              <a:rPr lang="en-GB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mutate() 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to create new variables from existing ones</a:t>
            </a:r>
          </a:p>
          <a:p>
            <a:pPr marL="0" indent="0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+ </a:t>
            </a:r>
            <a:r>
              <a:rPr lang="en-GB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select() 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picks variables on their names</a:t>
            </a:r>
          </a:p>
          <a:p>
            <a:pPr marL="0" indent="0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+ </a:t>
            </a:r>
            <a:r>
              <a:rPr lang="en-GB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filter() 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allows pointed selection based on given criteria</a:t>
            </a:r>
          </a:p>
          <a:p>
            <a:pPr marL="0" indent="0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+ </a:t>
            </a:r>
            <a:r>
              <a:rPr lang="en-GB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summarise() 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reduces multiple values down to a single summary</a:t>
            </a:r>
          </a:p>
          <a:p>
            <a:pPr marL="0" indent="0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+ </a:t>
            </a:r>
            <a:r>
              <a:rPr lang="en-GB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arrange() 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changes the ordering of rows</a:t>
            </a:r>
          </a:p>
          <a:p>
            <a:pPr marL="0" indent="0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+ </a:t>
            </a:r>
            <a:r>
              <a:rPr lang="en-GB" dirty="0" err="1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group_by</a:t>
            </a:r>
            <a:r>
              <a:rPr lang="en-GB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performs any of the above on a group-by-group basis</a:t>
            </a:r>
          </a:p>
        </p:txBody>
      </p:sp>
    </p:spTree>
    <p:extLst>
      <p:ext uri="{BB962C8B-B14F-4D97-AF65-F5344CB8AC3E}">
        <p14:creationId xmlns:p14="http://schemas.microsoft.com/office/powerpoint/2010/main" val="2382152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tr-TR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plyr</a:t>
            </a:r>
            <a:r>
              <a:rPr lang="tr-TR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syntax</a:t>
            </a:r>
            <a:r>
              <a:rPr lang="tr-TR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endParaRPr lang="en-GB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0" name="Picture 2" descr="Image result for dplyr pip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627" y="1690688"/>
            <a:ext cx="2435559" cy="282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690879" y="1690688"/>
            <a:ext cx="836530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All </a:t>
            </a:r>
            <a:r>
              <a:rPr lang="en-GB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calls to </a:t>
            </a:r>
            <a:r>
              <a:rPr lang="en-GB" sz="2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dplyr</a:t>
            </a:r>
            <a:r>
              <a:rPr lang="en-GB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verbs follow the same format: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lang="en-GB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 argument is a </a:t>
            </a:r>
            <a:r>
              <a:rPr lang="en-GB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dataframe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GB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lang="en-GB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subsequent arguments describe what to do to that </a:t>
            </a:r>
            <a:r>
              <a:rPr lang="en-GB" sz="2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dataframe</a:t>
            </a:r>
            <a:r>
              <a:rPr lang="en-GB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using unquoted variable names.</a:t>
            </a:r>
          </a:p>
          <a:p>
            <a:endParaRPr lang="en-GB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Each </a:t>
            </a:r>
            <a:r>
              <a:rPr lang="en-GB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call returns a new </a:t>
            </a:r>
            <a:r>
              <a:rPr lang="en-GB" sz="2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dataframe</a:t>
            </a:r>
            <a:r>
              <a:rPr lang="en-GB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rather than overwriting the old one.</a:t>
            </a:r>
          </a:p>
          <a:p>
            <a:endParaRPr lang="en-GB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200" b="1" dirty="0" smtClean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%&gt;%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allows </a:t>
            </a:r>
            <a:r>
              <a:rPr lang="en-GB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to pipe the output from one function to the input of another function to reduce redundancy. </a:t>
            </a:r>
            <a:endParaRPr lang="tr-TR" sz="2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Instead </a:t>
            </a:r>
            <a:r>
              <a:rPr lang="en-GB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of nesting functions (reading from the inside to the outside), the idea of </a:t>
            </a:r>
            <a:r>
              <a:rPr lang="en-GB" sz="2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en-GB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piping is to read the functions from left to right.</a:t>
            </a:r>
          </a:p>
        </p:txBody>
      </p:sp>
    </p:spTree>
    <p:extLst>
      <p:ext uri="{BB962C8B-B14F-4D97-AF65-F5344CB8AC3E}">
        <p14:creationId xmlns:p14="http://schemas.microsoft.com/office/powerpoint/2010/main" val="34632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%&gt;%</a:t>
            </a:r>
            <a:endParaRPr lang="en-GB" dirty="0"/>
          </a:p>
        </p:txBody>
      </p:sp>
      <p:sp>
        <p:nvSpPr>
          <p:cNvPr id="9" name="Dikdörtgen 8"/>
          <p:cNvSpPr/>
          <p:nvPr/>
        </p:nvSpPr>
        <p:spPr>
          <a:xfrm>
            <a:off x="2129890" y="2329934"/>
            <a:ext cx="94846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Before</a:t>
            </a:r>
            <a:endParaRPr lang="en-GB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Dikdörtgen 9"/>
          <p:cNvSpPr/>
          <p:nvPr/>
        </p:nvSpPr>
        <p:spPr>
          <a:xfrm>
            <a:off x="8488447" y="2329933"/>
            <a:ext cx="76771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After</a:t>
            </a:r>
            <a:endParaRPr lang="en-GB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60820"/>
            <a:ext cx="3867150" cy="2857500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392" y="2760820"/>
            <a:ext cx="33813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2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How do I code in R?</a:t>
            </a:r>
            <a:endParaRPr lang="tr-TR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7397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839" y="2237898"/>
            <a:ext cx="6136357" cy="3451701"/>
          </a:xfrm>
        </p:spPr>
      </p:pic>
    </p:spTree>
    <p:extLst>
      <p:ext uri="{BB962C8B-B14F-4D97-AF65-F5344CB8AC3E}">
        <p14:creationId xmlns:p14="http://schemas.microsoft.com/office/powerpoint/2010/main" val="243478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Further</a:t>
            </a:r>
            <a:r>
              <a:rPr lang="tr-TR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  <a:endParaRPr lang="tr-TR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Introduction to R - </a:t>
            </a:r>
            <a:r>
              <a:rPr lang="en-US" sz="22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</a:t>
            </a:r>
            <a:r>
              <a:rPr lang="en-US" sz="22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www.datacamp.com/courses/free-introduction-to-r</a:t>
            </a:r>
            <a:endParaRPr lang="tr-TR" sz="2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Introduction </a:t>
            </a:r>
            <a:r>
              <a:rPr lang="en-US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 the </a:t>
            </a:r>
            <a:r>
              <a:rPr lang="en-US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Tidyverse</a:t>
            </a:r>
            <a:r>
              <a:rPr lang="en-US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- </a:t>
            </a:r>
            <a:r>
              <a:rPr lang="en-US" sz="22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</a:t>
            </a:r>
            <a:r>
              <a:rPr lang="en-US" sz="22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www.datacamp.com/courses/introduction-to-the-tidyverse</a:t>
            </a:r>
            <a:endParaRPr lang="tr-TR" sz="2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 </a:t>
            </a:r>
            <a:r>
              <a:rPr lang="en-US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Programming A-Z™ - </a:t>
            </a:r>
            <a:r>
              <a:rPr lang="en-US" sz="22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https://www.udemy.com/r-programming</a:t>
            </a:r>
            <a:r>
              <a:rPr lang="en-US" sz="22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/</a:t>
            </a:r>
            <a:endParaRPr lang="tr-TR" sz="2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 </a:t>
            </a:r>
            <a:r>
              <a:rPr lang="en-US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for Data Science - Garrett </a:t>
            </a:r>
            <a:r>
              <a:rPr lang="en-US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Grolemund</a:t>
            </a:r>
            <a:r>
              <a:rPr lang="en-US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&amp; Hadley Wickham</a:t>
            </a:r>
            <a:r>
              <a:rPr lang="tr-TR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- </a:t>
            </a:r>
            <a:r>
              <a:rPr lang="tr-TR" sz="2200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https://r4ds.had.co.nz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/</a:t>
            </a:r>
            <a:endParaRPr lang="tr-TR" sz="2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tr-TR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Cheat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Sheets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tr-TR" sz="2200" dirty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https://www.rstudio.com/resources/cheatsheets</a:t>
            </a:r>
            <a:r>
              <a:rPr lang="tr-TR" sz="22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/</a:t>
            </a:r>
            <a:endParaRPr lang="tr-TR" sz="2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tr-TR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14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738909"/>
            <a:ext cx="10515600" cy="543805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tr-TR" sz="8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THANK YOU</a:t>
            </a:r>
            <a:endParaRPr lang="tr-TR" sz="8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7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Learning </a:t>
            </a:r>
            <a:r>
              <a:rPr lang="tr-TR" dirty="0" err="1" smtClean="0"/>
              <a:t>Pyramid</a:t>
            </a:r>
            <a:endParaRPr lang="en-GB" dirty="0"/>
          </a:p>
        </p:txBody>
      </p:sp>
      <p:pic>
        <p:nvPicPr>
          <p:cNvPr id="2050" name="Picture 2" descr="Image result for learning pyramid 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" t="19303" r="1928" b="7063"/>
          <a:stretch/>
        </p:blipFill>
        <p:spPr bwMode="auto">
          <a:xfrm>
            <a:off x="1737360" y="1690688"/>
            <a:ext cx="8091150" cy="457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85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solidFill>
            <a:srgbClr val="A5B1C2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tr-TR" sz="54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WHILE WE TEACH, WE LEARN.</a:t>
            </a:r>
          </a:p>
          <a:p>
            <a:pPr marL="0" indent="0" algn="ctr">
              <a:buNone/>
            </a:pPr>
            <a:r>
              <a:rPr lang="tr-TR" sz="5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indent="0" algn="ctr">
              <a:buNone/>
            </a:pPr>
            <a:r>
              <a:rPr lang="tr-TR" sz="4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SENECA</a:t>
            </a:r>
            <a:endParaRPr lang="tr-TR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04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What</a:t>
            </a:r>
            <a:r>
              <a:rPr lang="tr-TR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is R?</a:t>
            </a:r>
            <a:endParaRPr lang="tr-TR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tr-TR" dirty="0" smtClean="0">
              <a:latin typeface="Segoe UI Light" panose="020B0502040204020203" pitchFamily="34" charset="0"/>
              <a:cs typeface="Segoe UI Light" panose="020B0502040204020203" pitchFamily="34" charset="0"/>
              <a:hlinkClick r:id="rId2"/>
            </a:endParaRPr>
          </a:p>
          <a:p>
            <a:pPr marL="0" indent="0">
              <a:buNone/>
            </a:pPr>
            <a:endParaRPr lang="tr-TR" dirty="0">
              <a:latin typeface="Segoe UI Light" panose="020B0502040204020203" pitchFamily="34" charset="0"/>
              <a:cs typeface="Segoe UI Light" panose="020B0502040204020203" pitchFamily="34" charset="0"/>
              <a:hlinkClick r:id="rId2"/>
            </a:endParaRPr>
          </a:p>
          <a:p>
            <a:pPr marL="0" indent="0">
              <a:buNone/>
            </a:pPr>
            <a:endParaRPr lang="tr-TR" dirty="0" smtClean="0">
              <a:latin typeface="Segoe UI Light" panose="020B0502040204020203" pitchFamily="34" charset="0"/>
              <a:cs typeface="Segoe UI Light" panose="020B0502040204020203" pitchFamily="34" charset="0"/>
              <a:hlinkClick r:id="rId2"/>
            </a:endParaRPr>
          </a:p>
          <a:p>
            <a:pPr marL="0" indent="0">
              <a:buNone/>
            </a:pPr>
            <a:endParaRPr lang="tr-TR" dirty="0">
              <a:latin typeface="Segoe UI Light" panose="020B0502040204020203" pitchFamily="34" charset="0"/>
              <a:cs typeface="Segoe UI Light" panose="020B0502040204020203" pitchFamily="34" charset="0"/>
              <a:hlinkClick r:id="rId2"/>
            </a:endParaRPr>
          </a:p>
          <a:p>
            <a:pPr marL="0" indent="0">
              <a:buNone/>
            </a:pPr>
            <a:endParaRPr lang="tr-TR" dirty="0" smtClean="0">
              <a:latin typeface="Segoe UI Light" panose="020B0502040204020203" pitchFamily="34" charset="0"/>
              <a:cs typeface="Segoe UI Light" panose="020B0502040204020203" pitchFamily="34" charset="0"/>
              <a:hlinkClick r:id="rId2"/>
            </a:endParaRPr>
          </a:p>
          <a:p>
            <a:pPr marL="0" indent="0">
              <a:buNone/>
            </a:pPr>
            <a:endParaRPr lang="tr-TR" dirty="0">
              <a:latin typeface="Segoe UI Light" panose="020B0502040204020203" pitchFamily="34" charset="0"/>
              <a:cs typeface="Segoe UI Light" panose="020B0502040204020203" pitchFamily="34" charset="0"/>
              <a:hlinkClick r:id="rId2"/>
            </a:endParaRPr>
          </a:p>
          <a:p>
            <a:pPr marL="0" indent="0">
              <a:buNone/>
            </a:pPr>
            <a:r>
              <a:rPr lang="tr-TR" dirty="0"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freely available language and environment for statistical computing and graphics which provides a wide variety of statistical and graphical techniques</a:t>
            </a:r>
            <a:endParaRPr lang="tr-T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https://www.r-project.org/</a:t>
            </a:r>
            <a:endParaRPr lang="tr-T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tr-T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Image result for r ladi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991" y="1444604"/>
            <a:ext cx="2726018" cy="281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09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34861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Developed by Ross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Ihaka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and Robert Gentleman 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at 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University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of 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Auckland</a:t>
            </a:r>
            <a:endParaRPr lang="tr-T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First appeared Aug 1993; 2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years ago </a:t>
            </a:r>
            <a:endParaRPr lang="tr-T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• Some capabilities of R include: </a:t>
            </a:r>
            <a:endParaRPr lang="tr-T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Software development </a:t>
            </a:r>
            <a:endParaRPr lang="tr-T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Data analysis and visualization </a:t>
            </a:r>
            <a:endParaRPr lang="tr-T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Text processing</a:t>
            </a:r>
          </a:p>
          <a:p>
            <a:pPr marL="0" indent="0">
              <a:buNone/>
            </a:pP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Image processing</a:t>
            </a:r>
          </a:p>
          <a:p>
            <a:pPr marL="0" indent="0">
              <a:buNone/>
            </a:pP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Interact with APIs </a:t>
            </a:r>
            <a:endParaRPr lang="tr-T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 B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uild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ing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interactive web apps </a:t>
            </a:r>
            <a:endParaRPr lang="tr-T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Writing project report 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or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book</a:t>
            </a:r>
            <a:endParaRPr lang="tr-TR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Creating presentation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  <a:endParaRPr lang="tr-T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35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What tools are used at work?</a:t>
            </a:r>
            <a:endParaRPr lang="tr-TR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845" y="1497648"/>
            <a:ext cx="6122311" cy="4351338"/>
          </a:xfrm>
        </p:spPr>
      </p:pic>
      <p:sp>
        <p:nvSpPr>
          <p:cNvPr id="5" name="Dikdörtgen 4"/>
          <p:cNvSpPr/>
          <p:nvPr/>
        </p:nvSpPr>
        <p:spPr>
          <a:xfrm>
            <a:off x="3034845" y="6130389"/>
            <a:ext cx="6096000" cy="646331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Kaggle's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State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of Data 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Science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2017</a:t>
            </a:r>
          </a:p>
          <a:p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https://www.kaggle.com/surveys/2017</a:t>
            </a:r>
            <a:endParaRPr lang="tr-T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What are R and </a:t>
            </a:r>
            <a:r>
              <a:rPr lang="en-US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RStudio</a:t>
            </a:r>
            <a:r>
              <a:rPr lang="en-U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  <a:endParaRPr lang="tr-TR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Image result for volkswagen car engin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36" y="1893888"/>
            <a:ext cx="4844203" cy="363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assat ins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486" y="1893888"/>
            <a:ext cx="5486303" cy="363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/>
          <p:cNvSpPr txBox="1"/>
          <p:nvPr/>
        </p:nvSpPr>
        <p:spPr>
          <a:xfrm>
            <a:off x="2601061" y="592328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R: Engine</a:t>
            </a:r>
            <a:endParaRPr lang="tr-T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8018413" y="5923280"/>
            <a:ext cx="2100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RStudio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Dashboard</a:t>
            </a:r>
            <a:endParaRPr lang="tr-T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81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Using R </a:t>
            </a:r>
            <a:r>
              <a:rPr lang="tr-TR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via</a:t>
            </a:r>
            <a:r>
              <a:rPr lang="tr-TR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RStudio</a:t>
            </a:r>
            <a:endParaRPr lang="tr-TR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6" name="Picture 8" descr="Image result for r programming 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45" y="1935195"/>
            <a:ext cx="2685395" cy="208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 programming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1935195"/>
            <a:ext cx="2204720" cy="220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etin kutusu 8"/>
          <p:cNvSpPr txBox="1"/>
          <p:nvPr/>
        </p:nvSpPr>
        <p:spPr>
          <a:xfrm>
            <a:off x="2082800" y="4592320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R: Do not 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open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this</a:t>
            </a:r>
            <a:endParaRPr lang="tr-T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Metin kutusu 9"/>
          <p:cNvSpPr txBox="1"/>
          <p:nvPr/>
        </p:nvSpPr>
        <p:spPr>
          <a:xfrm>
            <a:off x="7335520" y="4592320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RStudio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tr-TR" dirty="0">
                <a:latin typeface="Segoe UI Light" panose="020B0502040204020203" pitchFamily="34" charset="0"/>
                <a:cs typeface="Segoe UI Light" panose="020B0502040204020203" pitchFamily="34" charset="0"/>
              </a:rPr>
              <a:t>O</a:t>
            </a:r>
            <a:r>
              <a:rPr lang="tr-T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pen </a:t>
            </a:r>
            <a:r>
              <a:rPr lang="tr-T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this</a:t>
            </a:r>
            <a:endParaRPr lang="tr-T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91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641</Words>
  <Application>Microsoft Office PowerPoint</Application>
  <PresentationFormat>Geniş ekran</PresentationFormat>
  <Paragraphs>106</Paragraphs>
  <Slides>28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Segoe UI Light</vt:lpstr>
      <vt:lpstr>Times New Roman</vt:lpstr>
      <vt:lpstr>Office Teması</vt:lpstr>
      <vt:lpstr>&gt; R You Ready?</vt:lpstr>
      <vt:lpstr>PowerPoint Sunusu</vt:lpstr>
      <vt:lpstr>Learning Pyramid</vt:lpstr>
      <vt:lpstr>PowerPoint Sunusu</vt:lpstr>
      <vt:lpstr>What is R?</vt:lpstr>
      <vt:lpstr>PowerPoint Sunusu</vt:lpstr>
      <vt:lpstr>What tools are used at work?</vt:lpstr>
      <vt:lpstr>What are R and RStudio?</vt:lpstr>
      <vt:lpstr>Using R via RStudio</vt:lpstr>
      <vt:lpstr>What are R packages?</vt:lpstr>
      <vt:lpstr>PowerPoint Sunusu</vt:lpstr>
      <vt:lpstr>Data Science Workflow</vt:lpstr>
      <vt:lpstr>PowerPoint Sunusu</vt:lpstr>
      <vt:lpstr>To take the mean within groups of a variable in a data frame</vt:lpstr>
      <vt:lpstr>Pareto Principle</vt:lpstr>
      <vt:lpstr>Tidyverse</vt:lpstr>
      <vt:lpstr>PowerPoint Sunusu</vt:lpstr>
      <vt:lpstr>Basic Data Types in R</vt:lpstr>
      <vt:lpstr>Data Structures in R</vt:lpstr>
      <vt:lpstr>Tidy Data</vt:lpstr>
      <vt:lpstr>What is dplyr?</vt:lpstr>
      <vt:lpstr>PowerPoint Sunusu</vt:lpstr>
      <vt:lpstr>dplyr syntax:</vt:lpstr>
      <vt:lpstr>%&gt;%</vt:lpstr>
      <vt:lpstr>How do I code in R?</vt:lpstr>
      <vt:lpstr>PowerPoint Sunusu</vt:lpstr>
      <vt:lpstr>Further Resources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&gt; R You Ready?</dc:title>
  <dc:creator>Windows Kullanıcısı</dc:creator>
  <cp:lastModifiedBy>Windows Kullanıcısı</cp:lastModifiedBy>
  <cp:revision>49</cp:revision>
  <dcterms:created xsi:type="dcterms:W3CDTF">2018-12-09T17:34:21Z</dcterms:created>
  <dcterms:modified xsi:type="dcterms:W3CDTF">2019-02-07T18:01:10Z</dcterms:modified>
</cp:coreProperties>
</file>